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61" r:id="rId4"/>
    <p:sldId id="269" r:id="rId5"/>
    <p:sldId id="267" r:id="rId6"/>
    <p:sldId id="262" r:id="rId7"/>
    <p:sldId id="268" r:id="rId8"/>
    <p:sldId id="263" r:id="rId9"/>
    <p:sldId id="264" r:id="rId10"/>
    <p:sldId id="265" r:id="rId11"/>
    <p:sldId id="266" r:id="rId12"/>
    <p:sldId id="257" r:id="rId13"/>
    <p:sldId id="271" r:id="rId14"/>
    <p:sldId id="274" r:id="rId15"/>
    <p:sldId id="276" r:id="rId16"/>
    <p:sldId id="275" r:id="rId17"/>
    <p:sldId id="283" r:id="rId18"/>
    <p:sldId id="294" r:id="rId19"/>
    <p:sldId id="295" r:id="rId20"/>
    <p:sldId id="296" r:id="rId21"/>
    <p:sldId id="297" r:id="rId22"/>
    <p:sldId id="298" r:id="rId23"/>
    <p:sldId id="300" r:id="rId24"/>
    <p:sldId id="301" r:id="rId25"/>
    <p:sldId id="285" r:id="rId26"/>
    <p:sldId id="305" r:id="rId27"/>
    <p:sldId id="299" r:id="rId28"/>
    <p:sldId id="302" r:id="rId29"/>
    <p:sldId id="303" r:id="rId30"/>
    <p:sldId id="306" r:id="rId31"/>
    <p:sldId id="307" r:id="rId32"/>
    <p:sldId id="308" r:id="rId33"/>
    <p:sldId id="309" r:id="rId34"/>
    <p:sldId id="310" r:id="rId35"/>
    <p:sldId id="311" r:id="rId36"/>
    <p:sldId id="314" r:id="rId37"/>
    <p:sldId id="315" r:id="rId38"/>
    <p:sldId id="31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4617"/>
  </p:normalViewPr>
  <p:slideViewPr>
    <p:cSldViewPr snapToGrid="0" snapToObjects="1">
      <p:cViewPr varScale="1">
        <p:scale>
          <a:sx n="63" d="100"/>
          <a:sy n="63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Deep</a:t>
          </a:r>
        </a:p>
        <a:p>
          <a:r>
            <a:rPr lang="en-US" dirty="0" smtClean="0">
              <a:solidFill>
                <a:schemeClr val="tx1"/>
              </a:solidFill>
            </a:rPr>
            <a:t>Linking®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C999554-C447-DD40-B30A-59E8C86FE8FA}" type="presOf" srcId="{21F9C290-4E2B-D24F-AAEA-5AD9D3733B0F}" destId="{5F8B13C2-6AA5-8E48-B08F-271FE8B15D73}" srcOrd="0" destOrd="0" presId="urn:microsoft.com/office/officeart/2005/8/layout/gear1"/>
    <dgm:cxn modelId="{A9A04046-A889-6D43-B76E-F6E0DD6DA034}" type="presOf" srcId="{0C4B5839-CF6D-D643-954E-D87E70C08835}" destId="{546AC760-91AE-CB49-AA7B-3F82AAE3001F}" srcOrd="2" destOrd="0" presId="urn:microsoft.com/office/officeart/2005/8/layout/gear1"/>
    <dgm:cxn modelId="{3352BE24-7C58-1B44-AB05-6E4D34D36F23}" type="presOf" srcId="{5254FC7D-EBDB-C94C-9C7B-F5D1543DC3F2}" destId="{8C4329E3-3DA8-F543-BC6A-65E88CACD975}" srcOrd="0" destOrd="0" presId="urn:microsoft.com/office/officeart/2005/8/layout/gear1"/>
    <dgm:cxn modelId="{5B476D9A-54C9-3E4D-8341-67843DC00F6A}" type="presOf" srcId="{FB803AC0-7EFD-8E44-8099-77ECD41D8509}" destId="{B2D2FC42-1ADE-AD46-81F3-6EF33F32D4C0}" srcOrd="0" destOrd="0" presId="urn:microsoft.com/office/officeart/2005/8/layout/gear1"/>
    <dgm:cxn modelId="{101F88F2-1655-854E-96EA-4D3A6FCDE50E}" type="presOf" srcId="{8A6D15ED-CFC5-2343-988D-93AA441CD45B}" destId="{081734C5-EC5F-B442-A8F7-0E6352E3467F}" srcOrd="0" destOrd="0" presId="urn:microsoft.com/office/officeart/2005/8/layout/gear1"/>
    <dgm:cxn modelId="{9979DA45-28C9-A545-8B83-78FBD4BDF51F}" type="presOf" srcId="{5254FC7D-EBDB-C94C-9C7B-F5D1543DC3F2}" destId="{449F0CB1-D66E-A044-AE04-CE70D1586076}" srcOrd="2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ADE53B2A-21EA-EB4C-9D7C-41639C3DFA5F}" type="presOf" srcId="{21F9C290-4E2B-D24F-AAEA-5AD9D3733B0F}" destId="{4CA655C7-18B4-A64D-9AD9-5ABDA0E495B9}" srcOrd="2" destOrd="0" presId="urn:microsoft.com/office/officeart/2005/8/layout/gear1"/>
    <dgm:cxn modelId="{03ABACAD-3CC3-CE4E-AC77-3D4021DE1A2F}" type="presOf" srcId="{0C4B5839-CF6D-D643-954E-D87E70C08835}" destId="{2EF4F175-B3AB-9046-8778-8680FFDA2895}" srcOrd="3" destOrd="0" presId="urn:microsoft.com/office/officeart/2005/8/layout/gear1"/>
    <dgm:cxn modelId="{358F3D4F-DBB0-8C44-BC4A-54F6CAB34792}" type="presOf" srcId="{2FEE0124-FEE7-F249-A5EE-F435022148A6}" destId="{FDE87692-A710-3D40-B881-F41C5E3E790E}" srcOrd="0" destOrd="0" presId="urn:microsoft.com/office/officeart/2005/8/layout/gear1"/>
    <dgm:cxn modelId="{EB5DBCE4-6EE1-6948-A48C-299633C55742}" type="presOf" srcId="{7CE8B053-93CF-BD41-B16C-92BEDF74F909}" destId="{A05A29C6-30FB-6B44-8723-4961B8C06B70}" srcOrd="0" destOrd="0" presId="urn:microsoft.com/office/officeart/2005/8/layout/gear1"/>
    <dgm:cxn modelId="{5C6161DC-3D8C-6A4B-9B02-387C5490F683}" type="presOf" srcId="{21F9C290-4E2B-D24F-AAEA-5AD9D3733B0F}" destId="{3450C70F-7ED1-C04F-960A-94086B07D92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13705B5D-ED44-EB44-9262-331CD168BFC9}" type="presOf" srcId="{0C4B5839-CF6D-D643-954E-D87E70C08835}" destId="{8F0F215D-46CB-6740-834B-069FC4CC7236}" srcOrd="0" destOrd="0" presId="urn:microsoft.com/office/officeart/2005/8/layout/gear1"/>
    <dgm:cxn modelId="{78F95D8E-979D-FD49-92D4-1779D21AC588}" type="presOf" srcId="{5254FC7D-EBDB-C94C-9C7B-F5D1543DC3F2}" destId="{12E9EAAA-8FF8-8941-9A78-1554B7C471CF}" srcOrd="1" destOrd="0" presId="urn:microsoft.com/office/officeart/2005/8/layout/gear1"/>
    <dgm:cxn modelId="{9E707BC7-C4AF-9E4F-B018-BE605CE5B22E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026DCB07-15C8-2C42-9CF8-D8A30896AACD}" type="presParOf" srcId="{B2D2FC42-1ADE-AD46-81F3-6EF33F32D4C0}" destId="{8C4329E3-3DA8-F543-BC6A-65E88CACD975}" srcOrd="0" destOrd="0" presId="urn:microsoft.com/office/officeart/2005/8/layout/gear1"/>
    <dgm:cxn modelId="{98CB159B-A16E-C64D-A62C-C2466E962AE2}" type="presParOf" srcId="{B2D2FC42-1ADE-AD46-81F3-6EF33F32D4C0}" destId="{12E9EAAA-8FF8-8941-9A78-1554B7C471CF}" srcOrd="1" destOrd="0" presId="urn:microsoft.com/office/officeart/2005/8/layout/gear1"/>
    <dgm:cxn modelId="{41798EFF-F9EE-CA4D-A4B4-BE7AADA41F9C}" type="presParOf" srcId="{B2D2FC42-1ADE-AD46-81F3-6EF33F32D4C0}" destId="{449F0CB1-D66E-A044-AE04-CE70D1586076}" srcOrd="2" destOrd="0" presId="urn:microsoft.com/office/officeart/2005/8/layout/gear1"/>
    <dgm:cxn modelId="{D13529A2-7051-A048-AAB0-D77187B28081}" type="presParOf" srcId="{B2D2FC42-1ADE-AD46-81F3-6EF33F32D4C0}" destId="{5F8B13C2-6AA5-8E48-B08F-271FE8B15D73}" srcOrd="3" destOrd="0" presId="urn:microsoft.com/office/officeart/2005/8/layout/gear1"/>
    <dgm:cxn modelId="{B8D8F766-7388-D942-A799-FD43CD6BB67A}" type="presParOf" srcId="{B2D2FC42-1ADE-AD46-81F3-6EF33F32D4C0}" destId="{3450C70F-7ED1-C04F-960A-94086B07D924}" srcOrd="4" destOrd="0" presId="urn:microsoft.com/office/officeart/2005/8/layout/gear1"/>
    <dgm:cxn modelId="{41E16C20-A104-6441-B76B-02C7247E099E}" type="presParOf" srcId="{B2D2FC42-1ADE-AD46-81F3-6EF33F32D4C0}" destId="{4CA655C7-18B4-A64D-9AD9-5ABDA0E495B9}" srcOrd="5" destOrd="0" presId="urn:microsoft.com/office/officeart/2005/8/layout/gear1"/>
    <dgm:cxn modelId="{3B48724D-5E94-974D-A09B-245C0CD1BCB5}" type="presParOf" srcId="{B2D2FC42-1ADE-AD46-81F3-6EF33F32D4C0}" destId="{8F0F215D-46CB-6740-834B-069FC4CC7236}" srcOrd="6" destOrd="0" presId="urn:microsoft.com/office/officeart/2005/8/layout/gear1"/>
    <dgm:cxn modelId="{E48E1E23-5AB5-554F-952D-3A1762DA4D7B}" type="presParOf" srcId="{B2D2FC42-1ADE-AD46-81F3-6EF33F32D4C0}" destId="{FB784593-BC28-F044-BBDE-B0666115D904}" srcOrd="7" destOrd="0" presId="urn:microsoft.com/office/officeart/2005/8/layout/gear1"/>
    <dgm:cxn modelId="{FE78D72D-2EC5-7B4D-834C-EEFAAAF6BD96}" type="presParOf" srcId="{B2D2FC42-1ADE-AD46-81F3-6EF33F32D4C0}" destId="{546AC760-91AE-CB49-AA7B-3F82AAE3001F}" srcOrd="8" destOrd="0" presId="urn:microsoft.com/office/officeart/2005/8/layout/gear1"/>
    <dgm:cxn modelId="{596AFE83-BCE4-0B4F-AB29-B502367FA77D}" type="presParOf" srcId="{B2D2FC42-1ADE-AD46-81F3-6EF33F32D4C0}" destId="{2EF4F175-B3AB-9046-8778-8680FFDA2895}" srcOrd="9" destOrd="0" presId="urn:microsoft.com/office/officeart/2005/8/layout/gear1"/>
    <dgm:cxn modelId="{6769D387-E797-AC41-A960-5D9FF4A8A822}" type="presParOf" srcId="{B2D2FC42-1ADE-AD46-81F3-6EF33F32D4C0}" destId="{A05A29C6-30FB-6B44-8723-4961B8C06B70}" srcOrd="10" destOrd="0" presId="urn:microsoft.com/office/officeart/2005/8/layout/gear1"/>
    <dgm:cxn modelId="{D1E295E5-D7C1-8246-AF7C-2072389AF384}" type="presParOf" srcId="{B2D2FC42-1ADE-AD46-81F3-6EF33F32D4C0}" destId="{081734C5-EC5F-B442-A8F7-0E6352E3467F}" srcOrd="11" destOrd="0" presId="urn:microsoft.com/office/officeart/2005/8/layout/gear1"/>
    <dgm:cxn modelId="{66BDFC7D-B6F8-2C43-B012-444426B93A4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Deep</a:t>
          </a:r>
        </a:p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Linking®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4392232" y="3136513"/>
        <a:ext cx="1781934" cy="1531918"/>
      </dsp:txXfrm>
    </dsp:sp>
    <dsp:sp modelId="{5F8B13C2-6AA5-8E48-B08F-271FE8B15D73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CC®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2604759" y="2282937"/>
        <a:ext cx="1076134" cy="1069538"/>
      </dsp:txXfrm>
    </dsp:sp>
    <dsp:sp modelId="{8F0F215D-46CB-6740-834B-069FC4CC7236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LTI®</a:t>
          </a:r>
          <a:endParaRPr lang="en-US" sz="3900" kern="1200" dirty="0">
            <a:solidFill>
              <a:schemeClr val="tx1"/>
            </a:solidFill>
          </a:endParaRPr>
        </a:p>
      </dsp:txBody>
      <dsp:txXfrm rot="-20700000">
        <a:off x="3738879" y="704426"/>
        <a:ext cx="1192106" cy="1192106"/>
      </dsp:txXfrm>
    </dsp:sp>
    <dsp:sp modelId="{A05A29C6-30FB-6B44-8723-4961B8C06B70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00054-60D0-BF4B-9BD9-684D0A65BE87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A87AC-422C-9645-9D5C-DA5F3D8C7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7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</a:t>
            </a:r>
            <a:r>
              <a:rPr lang="en-US" baseline="0" dirty="0" smtClean="0"/>
              <a:t> 2011</a:t>
            </a:r>
            <a:endParaRPr lang="en-US" dirty="0" smtClean="0"/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2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36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483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5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2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5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1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8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4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7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6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22259-B116-284E-96B1-09F35333B8BE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3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png"/><Relationship Id="rId23" Type="http://schemas.openxmlformats.org/officeDocument/2006/relationships/image" Target="../media/image42.png"/><Relationship Id="rId24" Type="http://schemas.openxmlformats.org/officeDocument/2006/relationships/image" Target="../media/image43.png"/><Relationship Id="rId25" Type="http://schemas.openxmlformats.org/officeDocument/2006/relationships/image" Target="../media/image44.png"/><Relationship Id="rId26" Type="http://schemas.openxmlformats.org/officeDocument/2006/relationships/image" Target="../media/image45.jpeg"/><Relationship Id="rId27" Type="http://schemas.openxmlformats.org/officeDocument/2006/relationships/image" Target="../media/image46.png"/><Relationship Id="rId28" Type="http://schemas.openxmlformats.org/officeDocument/2006/relationships/image" Target="../media/image47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30" Type="http://schemas.openxmlformats.org/officeDocument/2006/relationships/image" Target="../media/image49.png"/><Relationship Id="rId31" Type="http://schemas.openxmlformats.org/officeDocument/2006/relationships/image" Target="../media/image50.png"/><Relationship Id="rId32" Type="http://schemas.openxmlformats.org/officeDocument/2006/relationships/image" Target="../media/image51.png"/><Relationship Id="rId9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33" Type="http://schemas.openxmlformats.org/officeDocument/2006/relationships/image" Target="../media/image52.png"/><Relationship Id="rId34" Type="http://schemas.openxmlformats.org/officeDocument/2006/relationships/image" Target="../media/image53.png"/><Relationship Id="rId35" Type="http://schemas.openxmlformats.org/officeDocument/2006/relationships/image" Target="../media/image2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3" Type="http://schemas.openxmlformats.org/officeDocument/2006/relationships/image" Target="../media/image5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g"/><Relationship Id="rId5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3" Type="http://schemas.openxmlformats.org/officeDocument/2006/relationships/image" Target="../media/image6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eg"/><Relationship Id="rId3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4" Type="http://schemas.openxmlformats.org/officeDocument/2006/relationships/image" Target="../media/image68.tiff"/><Relationship Id="rId5" Type="http://schemas.openxmlformats.org/officeDocument/2006/relationships/image" Target="../media/image69.tiff"/><Relationship Id="rId6" Type="http://schemas.openxmlformats.org/officeDocument/2006/relationships/image" Target="../media/image70.tiff"/><Relationship Id="rId7" Type="http://schemas.openxmlformats.org/officeDocument/2006/relationships/image" Target="../media/image71.tiff"/><Relationship Id="rId8" Type="http://schemas.openxmlformats.org/officeDocument/2006/relationships/image" Target="../media/image72.tiff"/><Relationship Id="rId9" Type="http://schemas.openxmlformats.org/officeDocument/2006/relationships/image" Target="../media/image73.jpe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4" Type="http://schemas.openxmlformats.org/officeDocument/2006/relationships/image" Target="../media/image79.jpeg"/><Relationship Id="rId5" Type="http://schemas.openxmlformats.org/officeDocument/2006/relationships/image" Target="../media/image80.tiff"/><Relationship Id="rId6" Type="http://schemas.openxmlformats.org/officeDocument/2006/relationships/image" Target="../media/image81.tiff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11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4" Type="http://schemas.openxmlformats.org/officeDocument/2006/relationships/image" Target="../media/image101.jpg"/><Relationship Id="rId5" Type="http://schemas.openxmlformats.org/officeDocument/2006/relationships/image" Target="../media/image102.jpg"/><Relationship Id="rId6" Type="http://schemas.openxmlformats.org/officeDocument/2006/relationships/image" Target="../media/image103.jpg"/><Relationship Id="rId7" Type="http://schemas.openxmlformats.org/officeDocument/2006/relationships/image" Target="../media/image104.jpg"/><Relationship Id="rId8" Type="http://schemas.openxmlformats.org/officeDocument/2006/relationships/image" Target="../media/image105.jpg"/><Relationship Id="rId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59AE206-7EBA-4D33-8BC9-9D8158553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3800" dirty="0"/>
              <a:t>Learning Management Systems, App Stores, Content Repositories, and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Charles R. Severance</a:t>
            </a:r>
          </a:p>
          <a:p>
            <a:pPr algn="l"/>
            <a:r>
              <a:rPr lang="en-US" dirty="0" err="1"/>
              <a:t>www.dr-chuck.com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437D937-A7F1-4011-92B4-328E5BE1B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672F332-AF08-46C6-94F0-77684310D7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4244EF8-D73A-40E1-BE73-D46E6B4B04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B84D7E8-4ECB-42D7-ADBF-01689B0F2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9E8E38ED-369A-44C2-B635-0BED0E48A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96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4947" y="390970"/>
            <a:ext cx="850207" cy="851741"/>
          </a:xfrm>
          <a:prstGeom prst="rect">
            <a:avLst/>
          </a:prstGeom>
        </p:spPr>
      </p:pic>
      <p:pic>
        <p:nvPicPr>
          <p:cNvPr id="5" name="Picture 4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4210" y="1407381"/>
            <a:ext cx="748181" cy="749532"/>
          </a:xfrm>
          <a:prstGeom prst="rect">
            <a:avLst/>
          </a:prstGeom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906" y="4950622"/>
            <a:ext cx="2253053" cy="891468"/>
          </a:xfrm>
          <a:prstGeom prst="rect">
            <a:avLst/>
          </a:prstGeom>
        </p:spPr>
      </p:pic>
      <p:pic>
        <p:nvPicPr>
          <p:cNvPr id="7" name="Picture 6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856" y="1611800"/>
            <a:ext cx="1122272" cy="1124297"/>
          </a:xfrm>
          <a:prstGeom prst="rect">
            <a:avLst/>
          </a:prstGeom>
        </p:spPr>
      </p:pic>
      <p:pic>
        <p:nvPicPr>
          <p:cNvPr id="8" name="Picture 7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9163" y="2429470"/>
            <a:ext cx="1632396" cy="1635343"/>
          </a:xfrm>
          <a:prstGeom prst="rect">
            <a:avLst/>
          </a:prstGeom>
        </p:spPr>
      </p:pic>
      <p:pic>
        <p:nvPicPr>
          <p:cNvPr id="9" name="Picture 8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882" y="1134823"/>
            <a:ext cx="850207" cy="851741"/>
          </a:xfrm>
          <a:prstGeom prst="rect">
            <a:avLst/>
          </a:prstGeom>
        </p:spPr>
      </p:pic>
      <p:pic>
        <p:nvPicPr>
          <p:cNvPr id="10" name="Picture 9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4948" y="2156912"/>
            <a:ext cx="708505" cy="709784"/>
          </a:xfrm>
          <a:prstGeom prst="rect">
            <a:avLst/>
          </a:prstGeom>
        </p:spPr>
      </p:pic>
      <p:pic>
        <p:nvPicPr>
          <p:cNvPr id="11" name="Picture 10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964" y="3792255"/>
            <a:ext cx="957899" cy="959628"/>
          </a:xfrm>
          <a:prstGeom prst="rect">
            <a:avLst/>
          </a:prstGeom>
        </p:spPr>
      </p:pic>
      <p:pic>
        <p:nvPicPr>
          <p:cNvPr id="12" name="Picture 11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833" y="4746204"/>
            <a:ext cx="850207" cy="851741"/>
          </a:xfrm>
          <a:prstGeom prst="rect">
            <a:avLst/>
          </a:prstGeom>
        </p:spPr>
      </p:pic>
      <p:pic>
        <p:nvPicPr>
          <p:cNvPr id="13" name="Picture 12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146" y="4950622"/>
            <a:ext cx="850207" cy="851741"/>
          </a:xfrm>
          <a:prstGeom prst="rect">
            <a:avLst/>
          </a:prstGeom>
        </p:spPr>
      </p:pic>
      <p:pic>
        <p:nvPicPr>
          <p:cNvPr id="14" name="Picture 13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245" y="998544"/>
            <a:ext cx="850207" cy="851741"/>
          </a:xfrm>
          <a:prstGeom prst="rect">
            <a:avLst/>
          </a:prstGeom>
        </p:spPr>
      </p:pic>
      <p:pic>
        <p:nvPicPr>
          <p:cNvPr id="15" name="Picture 14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7591" y="998544"/>
            <a:ext cx="850207" cy="851741"/>
          </a:xfrm>
          <a:prstGeom prst="rect">
            <a:avLst/>
          </a:prstGeom>
        </p:spPr>
      </p:pic>
      <p:pic>
        <p:nvPicPr>
          <p:cNvPr id="16" name="Picture 15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244" y="1986565"/>
            <a:ext cx="1020248" cy="1022089"/>
          </a:xfrm>
          <a:prstGeom prst="rect">
            <a:avLst/>
          </a:prstGeom>
        </p:spPr>
      </p:pic>
      <p:pic>
        <p:nvPicPr>
          <p:cNvPr id="17" name="Picture 16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3543" y="1816216"/>
            <a:ext cx="850207" cy="85174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262" y="3724115"/>
            <a:ext cx="850207" cy="851741"/>
          </a:xfrm>
          <a:prstGeom prst="rect">
            <a:avLst/>
          </a:prstGeom>
        </p:spPr>
      </p:pic>
      <p:pic>
        <p:nvPicPr>
          <p:cNvPr id="19" name="Picture 18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656" y="2702027"/>
            <a:ext cx="956483" cy="408836"/>
          </a:xfrm>
          <a:prstGeom prst="rect">
            <a:avLst/>
          </a:prstGeom>
        </p:spPr>
      </p:pic>
      <p:pic>
        <p:nvPicPr>
          <p:cNvPr id="20" name="Picture 19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559" y="3996672"/>
            <a:ext cx="850207" cy="851741"/>
          </a:xfrm>
          <a:prstGeom prst="rect">
            <a:avLst/>
          </a:prstGeom>
        </p:spPr>
      </p:pic>
      <p:pic>
        <p:nvPicPr>
          <p:cNvPr id="21" name="Picture 20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922" y="930406"/>
            <a:ext cx="748181" cy="749532"/>
          </a:xfrm>
          <a:prstGeom prst="rect">
            <a:avLst/>
          </a:prstGeom>
        </p:spPr>
      </p:pic>
      <p:pic>
        <p:nvPicPr>
          <p:cNvPr id="22" name="Picture 21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450" y="2702027"/>
            <a:ext cx="850207" cy="851741"/>
          </a:xfrm>
          <a:prstGeom prst="rect">
            <a:avLst/>
          </a:prstGeom>
        </p:spPr>
      </p:pic>
      <p:pic>
        <p:nvPicPr>
          <p:cNvPr id="23" name="Picture 22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8005" y="2293191"/>
            <a:ext cx="1224297" cy="1226507"/>
          </a:xfrm>
          <a:prstGeom prst="rect">
            <a:avLst/>
          </a:prstGeom>
        </p:spPr>
      </p:pic>
      <p:pic>
        <p:nvPicPr>
          <p:cNvPr id="24" name="Picture 23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0402" y="1952495"/>
            <a:ext cx="612149" cy="613253"/>
          </a:xfrm>
          <a:prstGeom prst="rect">
            <a:avLst/>
          </a:prstGeom>
        </p:spPr>
      </p:pic>
      <p:pic>
        <p:nvPicPr>
          <p:cNvPr id="25" name="Picture 24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0401" y="4950622"/>
            <a:ext cx="1020248" cy="1022089"/>
          </a:xfrm>
          <a:prstGeom prst="rect">
            <a:avLst/>
          </a:prstGeom>
        </p:spPr>
      </p:pic>
      <p:pic>
        <p:nvPicPr>
          <p:cNvPr id="26" name="Picture 25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0483" y="4064812"/>
            <a:ext cx="850207" cy="851741"/>
          </a:xfrm>
          <a:prstGeom prst="rect">
            <a:avLst/>
          </a:prstGeom>
        </p:spPr>
      </p:pic>
      <p:pic>
        <p:nvPicPr>
          <p:cNvPr id="27" name="Picture 26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8501" y="589709"/>
            <a:ext cx="714409" cy="715699"/>
          </a:xfrm>
          <a:prstGeom prst="rect">
            <a:avLst/>
          </a:prstGeom>
        </p:spPr>
      </p:pic>
      <p:pic>
        <p:nvPicPr>
          <p:cNvPr id="28" name="Picture 27" descr="edx-logo.jpg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921" y="3315279"/>
            <a:ext cx="1020248" cy="680829"/>
          </a:xfrm>
          <a:prstGeom prst="rect">
            <a:avLst/>
          </a:prstGeom>
        </p:spPr>
      </p:pic>
      <p:pic>
        <p:nvPicPr>
          <p:cNvPr id="29" name="Picture 28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4203" y="725989"/>
            <a:ext cx="782189" cy="783601"/>
          </a:xfrm>
          <a:prstGeom prst="rect">
            <a:avLst/>
          </a:prstGeom>
        </p:spPr>
      </p:pic>
      <p:pic>
        <p:nvPicPr>
          <p:cNvPr id="30" name="Picture 29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7929" y="3570802"/>
            <a:ext cx="850207" cy="851741"/>
          </a:xfrm>
          <a:prstGeom prst="rect">
            <a:avLst/>
          </a:prstGeom>
        </p:spPr>
      </p:pic>
      <p:pic>
        <p:nvPicPr>
          <p:cNvPr id="31" name="Picture 30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7758" y="5086900"/>
            <a:ext cx="710447" cy="692749"/>
          </a:xfrm>
          <a:prstGeom prst="rect">
            <a:avLst/>
          </a:prstGeom>
        </p:spPr>
      </p:pic>
      <p:pic>
        <p:nvPicPr>
          <p:cNvPr id="32" name="Picture 31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443" y="5120969"/>
            <a:ext cx="680165" cy="681392"/>
          </a:xfrm>
          <a:prstGeom prst="rect">
            <a:avLst/>
          </a:prstGeom>
        </p:spPr>
      </p:pic>
      <p:pic>
        <p:nvPicPr>
          <p:cNvPr id="33" name="Picture 32" descr="logo11w.png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577" y="3326383"/>
            <a:ext cx="1156281" cy="40908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4203" y="1816216"/>
            <a:ext cx="657493" cy="658680"/>
          </a:xfrm>
          <a:prstGeom prst="rect">
            <a:avLst/>
          </a:prstGeom>
        </p:spPr>
      </p:pic>
      <p:pic>
        <p:nvPicPr>
          <p:cNvPr id="35" name="Picture 34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8246" y="4002351"/>
            <a:ext cx="850207" cy="851741"/>
          </a:xfrm>
          <a:prstGeom prst="rect">
            <a:avLst/>
          </a:prstGeom>
        </p:spPr>
      </p:pic>
      <p:pic>
        <p:nvPicPr>
          <p:cNvPr id="36" name="Picture 35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816" y="3110862"/>
            <a:ext cx="719841" cy="721140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462" y="2232293"/>
            <a:ext cx="2331927" cy="185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85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 Years of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1338"/>
          </a:xfrm>
        </p:spPr>
        <p:txBody>
          <a:bodyPr/>
          <a:lstStyle/>
          <a:p>
            <a:r>
              <a:rPr lang="en-US" dirty="0"/>
              <a:t>IMS Common Cartridge – 1.0, 1.1, 1.2, </a:t>
            </a:r>
            <a:r>
              <a:rPr lang="en-US" dirty="0" smtClean="0"/>
              <a:t>1.3</a:t>
            </a:r>
          </a:p>
          <a:p>
            <a:r>
              <a:rPr lang="en-US" dirty="0" smtClean="0"/>
              <a:t>IMS Learning Tools Interoperability 1.0, 1.1</a:t>
            </a:r>
            <a:endParaRPr lang="en-US" i="1" dirty="0" smtClean="0">
              <a:solidFill>
                <a:srgbClr val="FF6600"/>
              </a:solidFill>
            </a:endParaRPr>
          </a:p>
          <a:p>
            <a:pPr lvl="1"/>
            <a:r>
              <a:rPr lang="en-US" dirty="0" smtClean="0"/>
              <a:t>IMS </a:t>
            </a:r>
            <a:r>
              <a:rPr lang="en-US" dirty="0"/>
              <a:t>LTI Content Item  - </a:t>
            </a:r>
            <a:r>
              <a:rPr lang="en-US" dirty="0" smtClean="0"/>
              <a:t>1.0 </a:t>
            </a:r>
            <a:endParaRPr lang="en-US" dirty="0"/>
          </a:p>
          <a:p>
            <a:pPr lvl="1"/>
            <a:r>
              <a:rPr lang="en-US" dirty="0"/>
              <a:t>IMS LTI </a:t>
            </a:r>
            <a:r>
              <a:rPr lang="en-US" dirty="0" smtClean="0"/>
              <a:t>Membership Services – 1.0</a:t>
            </a:r>
          </a:p>
          <a:p>
            <a:pPr lvl="1"/>
            <a:r>
              <a:rPr lang="en-US" dirty="0" smtClean="0"/>
              <a:t>Outcomes </a:t>
            </a:r>
            <a:r>
              <a:rPr lang="en-US" dirty="0"/>
              <a:t>Management Service </a:t>
            </a:r>
            <a:r>
              <a:rPr lang="en-US" i="1" dirty="0" smtClean="0">
                <a:solidFill>
                  <a:srgbClr val="0D5792"/>
                </a:solidFill>
              </a:rPr>
              <a:t>2.0 </a:t>
            </a:r>
          </a:p>
          <a:p>
            <a:pPr lvl="1"/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1.0, </a:t>
            </a:r>
            <a:r>
              <a:rPr lang="en-US" i="1" dirty="0" smtClean="0">
                <a:solidFill>
                  <a:srgbClr val="0D5792"/>
                </a:solidFill>
              </a:rPr>
              <a:t>1.1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1.0</a:t>
            </a:r>
            <a:endParaRPr lang="en-US" dirty="0"/>
          </a:p>
          <a:p>
            <a:pPr marL="152396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262" y="3329203"/>
            <a:ext cx="3976929" cy="2982697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262" y="472039"/>
            <a:ext cx="3846916" cy="10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msglobal.org/sites/default/files/ltiadvantage/LTIAdvantage-LTICore-0814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84" y="397848"/>
            <a:ext cx="6624531" cy="58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G_449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262" y="3329203"/>
            <a:ext cx="3976929" cy="2982697"/>
          </a:xfrm>
          <a:prstGeom prst="rect">
            <a:avLst/>
          </a:prstGeom>
        </p:spPr>
      </p:pic>
      <p:pic>
        <p:nvPicPr>
          <p:cNvPr id="6" name="Picture 5" descr="IMS-Global-Logo-sm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262" y="472039"/>
            <a:ext cx="3846916" cy="1040238"/>
          </a:xfrm>
          <a:prstGeom prst="rect">
            <a:avLst/>
          </a:prstGeom>
        </p:spPr>
      </p:pic>
      <p:pic>
        <p:nvPicPr>
          <p:cNvPr id="1030" name="Picture 6" descr="https://www.gannett-cdn.com/-mm-/d1c7a1ceb07d641047ae1a8dd7e1bb83ff1bed04/c=0-519-3498-2496/local/-/media/2018/06/18/USATODAY/USATODAY/636649084675348204-EPA-USA-HAWAII-KILAUEA-VOLCANO.1.jpg?width=3200&amp;height=1680&amp;fit=cro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13077" y="3329202"/>
            <a:ext cx="3850114" cy="29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11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419100"/>
            <a:ext cx="111125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65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11" y="95250"/>
            <a:ext cx="7480300" cy="621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3681" y="95250"/>
            <a:ext cx="7505700" cy="657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9300" y="-6350"/>
            <a:ext cx="76327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4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imsglobal.org/sites/default/files/articles/IMScertificationsgrowthEOY2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7154" y="57150"/>
            <a:ext cx="109728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2278" y="1802782"/>
            <a:ext cx="2813917" cy="223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60829" y="4730307"/>
            <a:ext cx="182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IMS TI Released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145810" y="4246657"/>
            <a:ext cx="1918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IMS LTI Released</a:t>
            </a:r>
            <a:endParaRPr lang="en-US" sz="2000" dirty="0"/>
          </a:p>
        </p:txBody>
      </p:sp>
      <p:cxnSp>
        <p:nvCxnSpPr>
          <p:cNvPr id="4" name="Straight Arrow Connector 3"/>
          <p:cNvCxnSpPr>
            <a:stCxn id="6" idx="2"/>
          </p:cNvCxnSpPr>
          <p:nvPr/>
        </p:nvCxnSpPr>
        <p:spPr>
          <a:xfrm flipH="1">
            <a:off x="5018036" y="4646767"/>
            <a:ext cx="87011" cy="66381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" idx="2"/>
          </p:cNvCxnSpPr>
          <p:nvPr/>
        </p:nvCxnSpPr>
        <p:spPr>
          <a:xfrm>
            <a:off x="3075727" y="5130417"/>
            <a:ext cx="54335" cy="51424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22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12084139"/>
              </p:ext>
            </p:extLst>
          </p:nvPr>
        </p:nvGraphicFramePr>
        <p:xfrm>
          <a:off x="4445261" y="3300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6713" y="956259"/>
            <a:ext cx="48893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3200" b="1" dirty="0">
                <a:solidFill>
                  <a:srgbClr val="EC8000"/>
                </a:solidFill>
              </a:rPr>
              <a:t>WITHOUT PROPRIETATY EXTENSIONS</a:t>
            </a:r>
            <a:r>
              <a:rPr lang="en-US" sz="3200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946382" y="6127585"/>
            <a:ext cx="10023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LTI®, CC®, and 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Depp Linking®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are trademarks of IMS Global Learning Consortium, Inc. (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0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LMS Have Dominated the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825" cy="4351338"/>
          </a:xfrm>
        </p:spPr>
        <p:txBody>
          <a:bodyPr/>
          <a:lstStyle/>
          <a:p>
            <a:r>
              <a:rPr lang="en-US" dirty="0" smtClean="0"/>
              <a:t>Content Authoring</a:t>
            </a:r>
          </a:p>
          <a:p>
            <a:r>
              <a:rPr lang="en-US" dirty="0" smtClean="0"/>
              <a:t>Content Delivery</a:t>
            </a:r>
          </a:p>
          <a:p>
            <a:r>
              <a:rPr lang="en-US" dirty="0" smtClean="0"/>
              <a:t>Assessment authoring</a:t>
            </a:r>
          </a:p>
          <a:p>
            <a:r>
              <a:rPr lang="en-US" dirty="0" smtClean="0"/>
              <a:t>Assessment delivery</a:t>
            </a:r>
          </a:p>
          <a:p>
            <a:r>
              <a:rPr lang="en-US" dirty="0" smtClean="0"/>
              <a:t>Grade Book</a:t>
            </a:r>
          </a:p>
          <a:p>
            <a:r>
              <a:rPr lang="en-US" dirty="0" smtClean="0"/>
              <a:t>Proprietary plugins</a:t>
            </a:r>
          </a:p>
          <a:p>
            <a:r>
              <a:rPr lang="en-US" dirty="0" smtClean="0"/>
              <a:t>Proprietary Learning Object Repositories</a:t>
            </a:r>
            <a:endParaRPr lang="en-US" dirty="0"/>
          </a:p>
        </p:txBody>
      </p:sp>
      <p:pic>
        <p:nvPicPr>
          <p:cNvPr id="6" name="Picture 5" descr="d2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6892" y="3059718"/>
            <a:ext cx="962665" cy="96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lackboard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0053">
            <a:off x="9594310" y="1812892"/>
            <a:ext cx="1380960" cy="101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9911" y="1734674"/>
            <a:ext cx="1365214" cy="143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 descr="coursera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4317" y="4190917"/>
            <a:ext cx="3176588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7195" y="1559875"/>
            <a:ext cx="1225501" cy="11993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561" y="3330543"/>
            <a:ext cx="1385151" cy="6556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5238" y="5504438"/>
            <a:ext cx="2148043" cy="7324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445" y="5504438"/>
            <a:ext cx="2295434" cy="7479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773" y="3172082"/>
            <a:ext cx="2787676" cy="7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90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Unbundling the LMS Marketplace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825" cy="4351338"/>
          </a:xfrm>
        </p:spPr>
        <p:txBody>
          <a:bodyPr/>
          <a:lstStyle/>
          <a:p>
            <a:r>
              <a:rPr lang="en-US" dirty="0" smtClean="0"/>
              <a:t>Content Authoring</a:t>
            </a:r>
          </a:p>
          <a:p>
            <a:r>
              <a:rPr lang="en-US" dirty="0" smtClean="0"/>
              <a:t>Content Delivery</a:t>
            </a:r>
          </a:p>
          <a:p>
            <a:r>
              <a:rPr lang="en-US" dirty="0" smtClean="0"/>
              <a:t>Assessment authoring</a:t>
            </a:r>
          </a:p>
          <a:p>
            <a:r>
              <a:rPr lang="en-US" dirty="0" smtClean="0"/>
              <a:t>Assessment delivery</a:t>
            </a:r>
          </a:p>
          <a:p>
            <a:r>
              <a:rPr lang="en-US" dirty="0" smtClean="0"/>
              <a:t>Grade Book</a:t>
            </a:r>
          </a:p>
          <a:p>
            <a:r>
              <a:rPr lang="en-US" dirty="0" smtClean="0"/>
              <a:t>Standard plugins</a:t>
            </a:r>
          </a:p>
          <a:p>
            <a:r>
              <a:rPr lang="en-US" dirty="0" smtClean="0"/>
              <a:t>Standard Learning Object Repositories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4455" y="1690688"/>
            <a:ext cx="4331433" cy="4431323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202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353" y="332838"/>
            <a:ext cx="5088540" cy="5984836"/>
          </a:xfrm>
        </p:spPr>
        <p:txBody>
          <a:bodyPr/>
          <a:lstStyle/>
          <a:p>
            <a:r>
              <a:rPr lang="en-US" sz="4800" dirty="0"/>
              <a:t>Enterprise Learning Management System (LMS)</a:t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Been there – done that – got the tattoo..   But</a:t>
            </a:r>
            <a:r>
              <a:rPr lang="is-IS" sz="4800" dirty="0"/>
              <a:t>…</a:t>
            </a:r>
            <a:endParaRPr lang="en-US" sz="48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27" y="332837"/>
            <a:ext cx="4208688" cy="6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387" y="0"/>
            <a:ext cx="10266948" cy="68580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972898" y="6145261"/>
            <a:ext cx="2620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Source: Ian Dolphin</a:t>
            </a:r>
          </a:p>
        </p:txBody>
      </p:sp>
    </p:spTree>
    <p:extLst>
      <p:ext uri="{BB962C8B-B14F-4D97-AF65-F5344CB8AC3E}">
        <p14:creationId xmlns:p14="http://schemas.microsoft.com/office/powerpoint/2010/main" val="180171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9405" y="1700013"/>
            <a:ext cx="56757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The future is already here — it's just not very evenly distributed.</a:t>
            </a:r>
          </a:p>
          <a:p>
            <a:endParaRPr lang="en-US" sz="4000" b="1" dirty="0">
              <a:solidFill>
                <a:srgbClr val="FFC000"/>
              </a:solidFill>
            </a:endParaRPr>
          </a:p>
          <a:p>
            <a:r>
              <a:rPr lang="en-US" sz="4000" b="1" dirty="0">
                <a:solidFill>
                  <a:srgbClr val="FFC000"/>
                </a:solidFill>
              </a:rPr>
              <a:t>		- William Gibson</a:t>
            </a:r>
          </a:p>
          <a:p>
            <a:endParaRPr lang="en-US" sz="4000" b="1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389" y="6108860"/>
            <a:ext cx="3447482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1">
                <a:solidFill>
                  <a:srgbClr val="FFC000"/>
                </a:solidFill>
              </a:rPr>
              <a:t>https://</a:t>
            </a:r>
            <a:r>
              <a:rPr lang="en-US" sz="1351" dirty="0" err="1">
                <a:solidFill>
                  <a:srgbClr val="FFC000"/>
                </a:solidFill>
              </a:rPr>
              <a:t>en.wikiquote.org</a:t>
            </a:r>
            <a:r>
              <a:rPr lang="en-US" sz="1351" dirty="0">
                <a:solidFill>
                  <a:srgbClr val="FFC000"/>
                </a:solidFill>
              </a:rPr>
              <a:t>/wiki/</a:t>
            </a:r>
            <a:r>
              <a:rPr lang="en-US" sz="1351" dirty="0" err="1">
                <a:solidFill>
                  <a:srgbClr val="FFC000"/>
                </a:solidFill>
              </a:rPr>
              <a:t>William_Gibson</a:t>
            </a:r>
            <a:endParaRPr lang="en-US" sz="1351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827" y="167171"/>
            <a:ext cx="4013200" cy="6248400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7356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241" y="431237"/>
            <a:ext cx="9039440" cy="475294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1">
                <a:solidFill>
                  <a:schemeClr val="tx1"/>
                </a:solidFill>
              </a:rPr>
              <a:t>umich.edu</a:t>
            </a:r>
            <a:endParaRPr lang="en-US" sz="1351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404393" y="3049207"/>
            <a:ext cx="1174960" cy="1539603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631135">
            <a:off x="4419813" y="3073901"/>
            <a:ext cx="1918900" cy="431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60177" y="1262707"/>
            <a:ext cx="3165123" cy="1492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dirty="0"/>
              <a:t>Sakai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69333" y="3521227"/>
            <a:ext cx="3516009" cy="740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 err="1"/>
              <a:t>open.umich.edu</a:t>
            </a:r>
            <a:r>
              <a:rPr lang="en-US" sz="1867" dirty="0"/>
              <a:t> (</a:t>
            </a:r>
            <a:r>
              <a:rPr lang="en-US" sz="1867" dirty="0" err="1"/>
              <a:t>drupal</a:t>
            </a:r>
            <a:r>
              <a:rPr lang="en-US" sz="1867" dirty="0"/>
              <a:t>)</a:t>
            </a:r>
          </a:p>
        </p:txBody>
      </p:sp>
      <p:sp>
        <p:nvSpPr>
          <p:cNvPr id="3" name="Can 2"/>
          <p:cNvSpPr/>
          <p:nvPr/>
        </p:nvSpPr>
        <p:spPr>
          <a:xfrm>
            <a:off x="6066175" y="3656307"/>
            <a:ext cx="967031" cy="5372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61357" y="3928439"/>
            <a:ext cx="169714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342" y="5431279"/>
            <a:ext cx="1104340" cy="11043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645" y="5453170"/>
            <a:ext cx="1104340" cy="1104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47730" y="6188177"/>
            <a:ext cx="120372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Circa 2012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129" y="1471366"/>
            <a:ext cx="2965003" cy="1853127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6125300" y="2008853"/>
            <a:ext cx="3201515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619" y="658127"/>
            <a:ext cx="761019" cy="1118904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7" idx="3"/>
          </p:cNvCxnSpPr>
          <p:nvPr/>
        </p:nvCxnSpPr>
        <p:spPr>
          <a:xfrm flipV="1">
            <a:off x="6125299" y="1301548"/>
            <a:ext cx="1344032" cy="7073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9966017" y="1586364"/>
            <a:ext cx="468359" cy="25991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0072638" y="5380701"/>
            <a:ext cx="255116" cy="2542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055" y="1586363"/>
            <a:ext cx="119269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Piazza</a:t>
            </a:r>
          </a:p>
        </p:txBody>
      </p:sp>
      <p:cxnSp>
        <p:nvCxnSpPr>
          <p:cNvPr id="23" name="Straight Arrow Connector 22"/>
          <p:cNvCxnSpPr>
            <a:stCxn id="7" idx="1"/>
            <a:endCxn id="22" idx="3"/>
          </p:cNvCxnSpPr>
          <p:nvPr/>
        </p:nvCxnSpPr>
        <p:spPr>
          <a:xfrm flipH="1" flipV="1">
            <a:off x="1757749" y="1819932"/>
            <a:ext cx="1202427" cy="1889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440" y="3273620"/>
            <a:ext cx="1356963" cy="10177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095" y="3866514"/>
            <a:ext cx="858051" cy="1116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555" y="5520680"/>
            <a:ext cx="2715084" cy="6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643" y="0"/>
            <a:ext cx="87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059" y="1"/>
            <a:ext cx="9686483" cy="6101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6732" y="5991081"/>
            <a:ext cx="331109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smtClean="0"/>
              <a:t>www.py4e.com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941423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4186" y="2810496"/>
            <a:ext cx="864705" cy="1133061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877710" y="2953870"/>
            <a:ext cx="2196337" cy="846316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 err="1"/>
                <a:t>github</a:t>
              </a:r>
              <a:r>
                <a:rPr lang="en-US" sz="32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4852123" y="2495528"/>
            <a:ext cx="3421172" cy="1655189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/>
              <a:t>py4e.com</a:t>
            </a:r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App Store (</a:t>
            </a:r>
            <a:r>
              <a:rPr lang="en-US" sz="2667" b="1" dirty="0"/>
              <a:t>次)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OER Content </a:t>
            </a:r>
            <a:r>
              <a:rPr lang="en-US" altLang="ko-KR" sz="2667" dirty="0"/>
              <a:t>(</a:t>
            </a:r>
            <a:r>
              <a:rPr lang="ko-KR" altLang="en-US" sz="2667" dirty="0"/>
              <a:t>코스</a:t>
            </a:r>
            <a:r>
              <a:rPr lang="en-US" altLang="ko-KR" sz="2667" dirty="0"/>
              <a:t>)</a:t>
            </a:r>
            <a:endParaRPr lang="en-US" sz="2667" dirty="0"/>
          </a:p>
        </p:txBody>
      </p:sp>
      <p:sp>
        <p:nvSpPr>
          <p:cNvPr id="9" name="Rectangle 8"/>
          <p:cNvSpPr/>
          <p:nvPr/>
        </p:nvSpPr>
        <p:spPr>
          <a:xfrm>
            <a:off x="4521906" y="465321"/>
            <a:ext cx="2331044" cy="79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KindleDirect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814" y="418249"/>
            <a:ext cx="1157597" cy="16794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48305" y="4150717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041255" y="2135787"/>
            <a:ext cx="1795572" cy="1800717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/>
                <a:t>3K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0155" y="6100417"/>
            <a:ext cx="2595109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archive.org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4197" y="807613"/>
            <a:ext cx="627823" cy="6278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9079" y="465322"/>
            <a:ext cx="627823" cy="627823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2288373" y="4455389"/>
            <a:ext cx="1375009" cy="8567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Media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3200619" y="6105057"/>
            <a:ext cx="184243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Amazon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5068409" y="6105057"/>
            <a:ext cx="233452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YouTube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7402933" y="6102668"/>
            <a:ext cx="198211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95872" y="6100417"/>
            <a:ext cx="2340605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GooglePlay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2734929" y="1549817"/>
            <a:ext cx="1483431" cy="70144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Pandoc</a:t>
            </a:r>
            <a:endParaRPr lang="en-US" sz="3200" dirty="0"/>
          </a:p>
        </p:txBody>
      </p:sp>
      <p:cxnSp>
        <p:nvCxnSpPr>
          <p:cNvPr id="32" name="Straight Arrow Connector 31"/>
          <p:cNvCxnSpPr>
            <a:stCxn id="3" idx="2"/>
            <a:endCxn id="26" idx="2"/>
          </p:cNvCxnSpPr>
          <p:nvPr/>
        </p:nvCxnSpPr>
        <p:spPr>
          <a:xfrm>
            <a:off x="876540" y="3943557"/>
            <a:ext cx="1411833" cy="940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" idx="3"/>
            <a:endCxn id="6" idx="1"/>
          </p:cNvCxnSpPr>
          <p:nvPr/>
        </p:nvCxnSpPr>
        <p:spPr>
          <a:xfrm flipV="1">
            <a:off x="1308891" y="3348215"/>
            <a:ext cx="568819" cy="288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877709" y="5312110"/>
            <a:ext cx="1098168" cy="788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975877" y="5312110"/>
            <a:ext cx="5418112" cy="7905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975879" y="2251257"/>
            <a:ext cx="500765" cy="782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3476644" y="861640"/>
            <a:ext cx="1045261" cy="688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4074047" y="3323123"/>
            <a:ext cx="778076" cy="2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9042" y="1144769"/>
            <a:ext cx="627823" cy="627823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9648303" y="4941889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UM/Canvas</a:t>
            </a:r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8273295" y="3323123"/>
            <a:ext cx="1375008" cy="201447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8273296" y="3323123"/>
            <a:ext cx="1375009" cy="12232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8273295" y="3036146"/>
            <a:ext cx="1767960" cy="28697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8096412" y="1121524"/>
            <a:ext cx="1737785" cy="136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8273295" y="1121525"/>
            <a:ext cx="1560901" cy="22015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7413" y="4522028"/>
            <a:ext cx="1445403" cy="11135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899" y="807612"/>
            <a:ext cx="1225000" cy="8706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11544328" y="4990063"/>
            <a:ext cx="535617" cy="29959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300</a:t>
            </a:r>
          </a:p>
        </p:txBody>
      </p:sp>
      <p:sp>
        <p:nvSpPr>
          <p:cNvPr id="42" name="Shape 41"/>
          <p:cNvSpPr/>
          <p:nvPr/>
        </p:nvSpPr>
        <p:spPr>
          <a:xfrm>
            <a:off x="7811609" y="2789020"/>
            <a:ext cx="931968" cy="931968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400" dirty="0"/>
          </a:p>
        </p:txBody>
      </p:sp>
      <p:sp>
        <p:nvSpPr>
          <p:cNvPr id="47" name="Rounded Rectangle 46"/>
          <p:cNvSpPr/>
          <p:nvPr/>
        </p:nvSpPr>
        <p:spPr>
          <a:xfrm>
            <a:off x="11296902" y="4036476"/>
            <a:ext cx="734087" cy="2954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smtClean="0"/>
              <a:t>4M</a:t>
            </a:r>
            <a:endParaRPr lang="en-US" sz="1351" dirty="0"/>
          </a:p>
        </p:txBody>
      </p:sp>
      <p:sp>
        <p:nvSpPr>
          <p:cNvPr id="48" name="Rounded Rectangle 47"/>
          <p:cNvSpPr/>
          <p:nvPr/>
        </p:nvSpPr>
        <p:spPr>
          <a:xfrm>
            <a:off x="11465719" y="544313"/>
            <a:ext cx="537877" cy="2633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smtClean="0"/>
              <a:t>50</a:t>
            </a:r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116431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" y="0"/>
            <a:ext cx="10940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63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61848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52500" y="2543175"/>
            <a:ext cx="1419225" cy="828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137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61848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6686550" y="1328738"/>
            <a:ext cx="1714501" cy="14716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07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61848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5900738" y="1328738"/>
            <a:ext cx="2500314" cy="13858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07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752" y="0"/>
            <a:ext cx="8572499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10795" y="6244329"/>
            <a:ext cx="7901458" cy="461665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http://planet-</a:t>
            </a:r>
            <a:r>
              <a:rPr lang="en-US" sz="2400" dirty="0" err="1">
                <a:solidFill>
                  <a:schemeClr val="bg1"/>
                </a:solidFill>
              </a:rPr>
              <a:t>fall.deviantart.com</a:t>
            </a:r>
            <a:r>
              <a:rPr lang="en-US" sz="24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18967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61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61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34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6263" y="2705833"/>
            <a:ext cx="3549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smtClean="0"/>
              <a:t>2020 ???</a:t>
            </a:r>
            <a:endParaRPr lang="en-US" sz="7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160" y="5368242"/>
            <a:ext cx="6505575" cy="96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32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Unbundling the LMS Marketplace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825" cy="4351338"/>
          </a:xfrm>
        </p:spPr>
        <p:txBody>
          <a:bodyPr/>
          <a:lstStyle/>
          <a:p>
            <a:r>
              <a:rPr lang="en-US" dirty="0" smtClean="0"/>
              <a:t>Content Authoring</a:t>
            </a:r>
          </a:p>
          <a:p>
            <a:r>
              <a:rPr lang="en-US" dirty="0" smtClean="0"/>
              <a:t>Content Delivery</a:t>
            </a:r>
          </a:p>
          <a:p>
            <a:r>
              <a:rPr lang="en-US" dirty="0" smtClean="0"/>
              <a:t>Assessment authoring</a:t>
            </a:r>
          </a:p>
          <a:p>
            <a:r>
              <a:rPr lang="en-US" dirty="0" smtClean="0"/>
              <a:t>Assessment delivery</a:t>
            </a:r>
          </a:p>
          <a:p>
            <a:r>
              <a:rPr lang="en-US" dirty="0" smtClean="0"/>
              <a:t>Grade Book</a:t>
            </a:r>
          </a:p>
          <a:p>
            <a:r>
              <a:rPr lang="en-US" dirty="0" smtClean="0"/>
              <a:t>Standard plugins</a:t>
            </a:r>
          </a:p>
          <a:p>
            <a:r>
              <a:rPr lang="en-US" dirty="0" smtClean="0"/>
              <a:t>Standard Learning Object Repositories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4455" y="1690688"/>
            <a:ext cx="4331433" cy="4431323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0088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5776" y="528637"/>
            <a:ext cx="11028257" cy="5915026"/>
            <a:chOff x="12531914" y="11582400"/>
            <a:chExt cx="18717194" cy="10591248"/>
          </a:xfrm>
        </p:grpSpPr>
        <p:sp>
          <p:nvSpPr>
            <p:cNvPr id="5" name="Oval 4"/>
            <p:cNvSpPr/>
            <p:nvPr/>
          </p:nvSpPr>
          <p:spPr>
            <a:xfrm>
              <a:off x="22256906" y="16453756"/>
              <a:ext cx="333966" cy="3351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22237430" y="16788898"/>
              <a:ext cx="186459" cy="4289004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8114609" y="16739818"/>
              <a:ext cx="4191205" cy="1668510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6941612" y="16098239"/>
              <a:ext cx="5315293" cy="523088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0610" y="14007975"/>
              <a:ext cx="3615204" cy="2494860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2423889" y="12426600"/>
              <a:ext cx="1043390" cy="4027156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2590871" y="13763276"/>
              <a:ext cx="5182809" cy="2858051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924837" y="16694502"/>
              <a:ext cx="5631649" cy="111860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2726426" y="16880338"/>
              <a:ext cx="4113882" cy="2754336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41809" y="12824853"/>
              <a:ext cx="5157463" cy="136789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36168" y="11582400"/>
              <a:ext cx="5662222" cy="8442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28692" y="12563677"/>
              <a:ext cx="2046014" cy="9766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31914" y="15530993"/>
              <a:ext cx="4409698" cy="113449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56486" y="15553846"/>
              <a:ext cx="2692622" cy="250502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84423" y="21077902"/>
              <a:ext cx="4106012" cy="1095746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19748993" y="13937014"/>
              <a:ext cx="5349791" cy="5368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4655082">
              <a:off x="20161120" y="14486051"/>
              <a:ext cx="4525536" cy="4270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LTI®           IMS Deep Linking®       IMS Common Cartridge®             </a:t>
              </a:r>
              <a:endPara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0557342" y="14748209"/>
              <a:ext cx="3733094" cy="37462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76066" y="18517214"/>
              <a:ext cx="4351347" cy="116265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13348" y="16309648"/>
              <a:ext cx="3318896" cy="688095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8431" y="5207683"/>
            <a:ext cx="3205911" cy="10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96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6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117600" y="381000"/>
            <a:ext cx="104648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800" y="5239789"/>
            <a:ext cx="3251200" cy="1618211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5222933"/>
            <a:ext cx="3285067" cy="1635067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0880" y="1676400"/>
            <a:ext cx="6736221" cy="33528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0200"/>
            <a:ext cx="7450667" cy="37084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90357"/>
            <a:ext cx="3149600" cy="1567643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600" y="5290297"/>
            <a:ext cx="2996632" cy="1491505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800"/>
            <a:ext cx="12192000" cy="47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742950"/>
            <a:ext cx="897072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django.shortcuts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django.views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View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django_tsugi.mixins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2EAEBB"/>
                </a:solidFill>
                <a:latin typeface="Menlo-Regular" charset="0"/>
              </a:rPr>
              <a:t>GradeView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View):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main.html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grade =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comment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'comment'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request.tsugi.result.gradeSend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(grade, comment)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done.html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01532" y="279400"/>
            <a:ext cx="3709987" cy="22066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Building Educational Apps with </a:t>
            </a:r>
            <a:br>
              <a:rPr lang="en-US" dirty="0" smtClean="0"/>
            </a:br>
            <a:r>
              <a:rPr lang="en-US" dirty="0" err="1" smtClean="0"/>
              <a:t>Tsugi</a:t>
            </a:r>
            <a:r>
              <a:rPr lang="en-US" dirty="0" smtClean="0"/>
              <a:t> / 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6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3717" y="2871788"/>
            <a:ext cx="5742895" cy="360044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Any Questions?</a:t>
            </a:r>
            <a:br>
              <a:rPr lang="en-US" sz="3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 err="1" smtClean="0">
                <a:solidFill>
                  <a:schemeClr val="bg1">
                    <a:lumMod val="85000"/>
                  </a:schemeClr>
                </a:solidFill>
              </a:rPr>
              <a:t>www.sakailms.org</a:t>
            </a: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b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www.dj4e.com</a:t>
            </a:r>
            <a:endParaRPr lang="en-US" sz="36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LMS Have Dominated the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825" cy="4351338"/>
          </a:xfrm>
        </p:spPr>
        <p:txBody>
          <a:bodyPr/>
          <a:lstStyle/>
          <a:p>
            <a:r>
              <a:rPr lang="en-US" dirty="0" smtClean="0"/>
              <a:t>Content Authoring</a:t>
            </a:r>
          </a:p>
          <a:p>
            <a:r>
              <a:rPr lang="en-US" dirty="0" smtClean="0"/>
              <a:t>Content Delivery</a:t>
            </a:r>
          </a:p>
          <a:p>
            <a:r>
              <a:rPr lang="en-US" dirty="0" smtClean="0"/>
              <a:t>Assessment authoring</a:t>
            </a:r>
          </a:p>
          <a:p>
            <a:r>
              <a:rPr lang="en-US" dirty="0" smtClean="0"/>
              <a:t>Assessment delivery</a:t>
            </a:r>
          </a:p>
          <a:p>
            <a:r>
              <a:rPr lang="en-US" dirty="0" smtClean="0"/>
              <a:t>Grade Book</a:t>
            </a:r>
          </a:p>
          <a:p>
            <a:r>
              <a:rPr lang="en-US" dirty="0" smtClean="0"/>
              <a:t>Proprietary plugins</a:t>
            </a:r>
          </a:p>
          <a:p>
            <a:r>
              <a:rPr lang="en-US" dirty="0" smtClean="0"/>
              <a:t>Proprietary Learning Object Repositories</a:t>
            </a:r>
            <a:endParaRPr lang="en-US" dirty="0"/>
          </a:p>
        </p:txBody>
      </p:sp>
      <p:pic>
        <p:nvPicPr>
          <p:cNvPr id="6" name="Picture 5" descr="d2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6892" y="3059718"/>
            <a:ext cx="962665" cy="96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lackboard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50053">
            <a:off x="9594310" y="1812892"/>
            <a:ext cx="1380960" cy="101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9911" y="1734674"/>
            <a:ext cx="1365214" cy="143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 descr="coursera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4317" y="4190917"/>
            <a:ext cx="3176588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7195" y="1559875"/>
            <a:ext cx="1225501" cy="11993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561" y="3330543"/>
            <a:ext cx="1385151" cy="6556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5238" y="5504438"/>
            <a:ext cx="2148043" cy="7324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445" y="5504438"/>
            <a:ext cx="2295434" cy="7479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773" y="3172082"/>
            <a:ext cx="2787676" cy="7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025" y="465761"/>
            <a:ext cx="8323072" cy="62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1.wp.com/mfeldstein.com/wp-content/uploads/2019/02/LMS_Marketshare_201901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0143" y="0"/>
            <a:ext cx="10220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0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0"/>
            <a:ext cx="5787775" cy="4800600"/>
          </a:xfrm>
        </p:spPr>
        <p:txBody>
          <a:bodyPr/>
          <a:lstStyle/>
          <a:p>
            <a:r>
              <a:rPr lang="en-US" dirty="0" smtClean="0"/>
              <a:t>Tools Interoperability </a:t>
            </a:r>
          </a:p>
          <a:p>
            <a:pPr lvl="1"/>
            <a:r>
              <a:rPr lang="en-US" dirty="0" smtClean="0"/>
              <a:t>Tools Interoperability (TI) 28 Feb 2006</a:t>
            </a:r>
          </a:p>
          <a:p>
            <a:pPr lvl="1"/>
            <a:r>
              <a:rPr lang="en-US" dirty="0" smtClean="0"/>
              <a:t>LTI - 17 </a:t>
            </a:r>
            <a:r>
              <a:rPr lang="en-US" dirty="0"/>
              <a:t>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950" y="5396919"/>
            <a:ext cx="3418060" cy="869736"/>
          </a:xfrm>
          <a:prstGeom prst="rect">
            <a:avLst/>
          </a:prstGeom>
          <a:solidFill>
            <a:srgbClr val="0D5792"/>
          </a:solidFill>
        </p:spPr>
      </p:pic>
      <p:pic>
        <p:nvPicPr>
          <p:cNvPr id="5" name="escapehatch25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7375" y="579163"/>
            <a:ext cx="4492084" cy="58216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5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imsglobal.org/sites/default/files/articles/IMScertificationsgrowthEOY2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7154" y="57150"/>
            <a:ext cx="109728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2278" y="1802782"/>
            <a:ext cx="2813917" cy="223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80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426</Words>
  <Application>Microsoft Macintosh PowerPoint</Application>
  <PresentationFormat>Widescreen</PresentationFormat>
  <Paragraphs>118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Menlo-Regular</vt:lpstr>
      <vt:lpstr>ＭＳ Ｐゴシック</vt:lpstr>
      <vt:lpstr>Times</vt:lpstr>
      <vt:lpstr>맑은 고딕</vt:lpstr>
      <vt:lpstr>Office Theme</vt:lpstr>
      <vt:lpstr>Learning Management Systems, App Stores, Content Repositories, and Analytics</vt:lpstr>
      <vt:lpstr>Enterprise Learning Management System (LMS)  Been there – done that – got the tattoo..   But…</vt:lpstr>
      <vt:lpstr>PowerPoint Presentation</vt:lpstr>
      <vt:lpstr>PowerPoint Presentation</vt:lpstr>
      <vt:lpstr>Monolithic LMS Have Dominated the Market</vt:lpstr>
      <vt:lpstr>PowerPoint Presentation</vt:lpstr>
      <vt:lpstr>PowerPoint Presentation</vt:lpstr>
      <vt:lpstr>Standards 1.0</vt:lpstr>
      <vt:lpstr>PowerPoint Presentation</vt:lpstr>
      <vt:lpstr>PowerPoint Presentation</vt:lpstr>
      <vt:lpstr>Ten Years of Standards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Monolithic LMS Have Dominated the Market</vt:lpstr>
      <vt:lpstr>Unbundling the LMS Marketplace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Unbundling the LMS Marketplace</vt:lpstr>
      <vt:lpstr>PowerPoint Presentation</vt:lpstr>
      <vt:lpstr>PowerPoint Presentation</vt:lpstr>
      <vt:lpstr>March 6, 2008 iPhone SDK Press Conference</vt:lpstr>
      <vt:lpstr>Building Educational Apps with  Tsugi / Django</vt:lpstr>
      <vt:lpstr>Any Questions?  www.sakailms.org www.tsugi.org www.py4e.com www.wa4e.com www.dj4e.com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20</cp:revision>
  <dcterms:created xsi:type="dcterms:W3CDTF">2019-05-04T15:01:07Z</dcterms:created>
  <dcterms:modified xsi:type="dcterms:W3CDTF">2019-05-06T16:48:58Z</dcterms:modified>
</cp:coreProperties>
</file>